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9" r:id="rId4"/>
    <p:sldId id="262" r:id="rId5"/>
    <p:sldId id="263" r:id="rId6"/>
    <p:sldId id="264" r:id="rId7"/>
    <p:sldId id="265" r:id="rId8"/>
    <p:sldId id="266" r:id="rId9"/>
    <p:sldId id="290" r:id="rId10"/>
    <p:sldId id="291" r:id="rId11"/>
    <p:sldId id="267" r:id="rId12"/>
    <p:sldId id="268" r:id="rId13"/>
    <p:sldId id="292" r:id="rId14"/>
    <p:sldId id="293" r:id="rId15"/>
    <p:sldId id="294" r:id="rId16"/>
    <p:sldId id="295" r:id="rId17"/>
    <p:sldId id="296" r:id="rId18"/>
    <p:sldId id="270" r:id="rId19"/>
    <p:sldId id="271" r:id="rId20"/>
    <p:sldId id="297" r:id="rId21"/>
    <p:sldId id="29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80"/>
    <p:restoredTop sz="94590"/>
  </p:normalViewPr>
  <p:slideViewPr>
    <p:cSldViewPr snapToGrid="0" snapToObjects="1">
      <p:cViewPr varScale="1">
        <p:scale>
          <a:sx n="63" d="100"/>
          <a:sy n="63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60A91-B35D-BD46-8144-D56F975C0972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148EF-101B-9749-97D2-D8FBC82263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57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148EF-101B-9749-97D2-D8FBC82263AD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790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D0F34B-CBE4-E441-A539-7FCDF80F9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B1AF152-420C-4A4A-B3C6-56A139C6D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9B3C70-9804-7442-9B0C-0E89D34B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751BDA-A6B5-864E-B6C8-CA7EE4F6B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878F71-CD6F-C047-BDA7-27942457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14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6CAC7C-0F16-2547-9D54-CB265F77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C27A709-933A-064C-9FEA-CC69B8125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8E8901-0E64-8D46-BEF3-8C055B39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CE67E7-BD7C-CF47-B520-2498C2EE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47D662-4B4C-C04F-9996-57B447F1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51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BC7453B-53EB-AE48-B927-E963E9A2B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2BEF89-B6F1-E643-8C95-E8C86DDF9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C7C0C71-04C2-FF47-8CF8-EE33515D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1170BD-EBB2-6649-A729-D942AC4B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5CECB3-7A59-5B4C-ADC9-590F196F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57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69838E-1C6B-624F-99E5-005D95DD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5AE1A5-905E-A84D-8A3F-90486735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7D2099-53E8-274B-B467-5DC95761A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398246-950E-8E48-A0BE-B3C007CD8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A9618B-9811-584A-90AC-7CFE487C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088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962686-FDCA-0949-BB52-647A719C7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8A8A7-C6A8-7B4B-8DE4-3FA914179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548D08-B437-0045-8C6C-44478CB1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298A93-E399-7E41-B5C1-959BC918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0EBACB-298F-184E-8168-F8BB622A7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690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EE2CB0-73BF-9F4E-B83E-802F378E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EAAE16-6C2F-2F41-B232-219CFFDA4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866582-3765-3A4F-A601-ED72CB671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F708B9-471C-1C4F-A78B-D803C368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2B7EC7A-C7FF-C54F-B97C-E94A7545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CF0678-5EEA-724C-8336-7BB198BE5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89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7E0ADB-BE24-254F-89C9-09CCBE196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F9529A-A82F-B748-8C8A-D8523DA6D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7E2109-2625-CC43-BAF8-10FB136BA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67E322-C3FC-0742-9305-9FC826B75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4E9086C-4FC1-6943-96CE-4BA2C28B1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C45A72B-6858-A649-BA3C-E85E1456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F8A945-E8FF-2E44-9B08-55E3DC4E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EAAF684-7E74-6A47-8333-027425DEB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552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77FA5-E6B7-2F4E-822C-04B385EF2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2D1BF7F-C8C4-9B42-96EF-291D52A69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939365-EE48-D043-B62E-6BE41ABCC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9E4DC3F-CD9D-9E47-9D03-3F6C60FB8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930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1031A75-BAFE-F242-AA42-1BD0E4E26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28D18E1-6332-1C42-A8D9-526CD862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CCE155-6CF4-414D-9526-7EE83F28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8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98C4B-2B42-3741-8ADD-7A2A0AB8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5ACEE6-9D56-7345-AC79-B3FE1C7A6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8CDEFB-B8BD-914F-B9C5-CE270342E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FD103C-20F1-E24B-B1ED-289F8C516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556CC7-91FC-7A4E-AC5A-2AA7943E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898BFAD-9189-7C48-9369-4346D287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2357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1B0B6-698D-694A-ADC0-B2742074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26AD7CF-2858-2A4E-934F-E97F45ED2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584EC7-8A76-3340-88AC-1BA94797A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B8272D-C00C-CC42-96FD-6C2F7D7E7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FC40CB-FE7C-244E-8FF7-B7566A6E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A5A9D8-9449-8246-A219-CA7FAE9C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08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475179C-70A6-B447-9317-E037021E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B1D3D6-0C2D-904C-9279-22503F3E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A88957-3492-3045-816F-D1A07B953E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53B73-771B-1F41-B379-A8331E21C621}" type="datetimeFigureOut">
              <a:rPr lang="it-IT" smtClean="0"/>
              <a:t>02/01/21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94ED8C-B4BE-EB41-A1D8-5464A17C1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F51160-E8DE-9C47-8A99-AC7D1D36A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7F10E-EF9C-724E-A667-7263D2FA5B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767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CBEBC4-A8BE-3444-859E-CA625320B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8052" y="2840971"/>
            <a:ext cx="4727388" cy="1736823"/>
          </a:xfrm>
        </p:spPr>
        <p:txBody>
          <a:bodyPr anchor="b">
            <a:normAutofit fontScale="90000"/>
          </a:bodyPr>
          <a:lstStyle/>
          <a:p>
            <a:pPr algn="l"/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  <a:t>Progetto P8:</a:t>
            </a:r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b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</a:br>
            <a:r>
              <a:rPr lang="it-IT" sz="5400" dirty="0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  <a:t>‘Giro del </a:t>
            </a:r>
            <a:r>
              <a:rPr lang="it-IT" sz="5400" dirty="0" err="1">
                <a:latin typeface="Blackadder ITC" panose="020F0502020204030204" pitchFamily="34" charset="0"/>
                <a:ea typeface="GungsuhChe" panose="02030609000101010101" pitchFamily="49" charset="-127"/>
                <a:cs typeface="Blackadder ITC" panose="020F0502020204030204" pitchFamily="34" charset="0"/>
              </a:rPr>
              <a:t>mondo’</a:t>
            </a:r>
            <a:endParaRPr lang="it-IT" sz="5400" dirty="0">
              <a:latin typeface="Blackadder ITC" panose="020F0502020204030204" pitchFamily="34" charset="0"/>
              <a:ea typeface="GungsuhChe" panose="02030609000101010101" pitchFamily="49" charset="-127"/>
              <a:cs typeface="Blackadder ITC" panose="020F050202020403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978264-A9A0-8948-9AF0-7F3548DF7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8052" y="132431"/>
            <a:ext cx="5283764" cy="1147863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it-IT" sz="1800" b="1" dirty="0"/>
              <a:t>Albani</a:t>
            </a:r>
            <a:r>
              <a:rPr lang="it-IT" sz="1800" dirty="0"/>
              <a:t> </a:t>
            </a:r>
            <a:r>
              <a:rPr lang="it-IT" sz="1800" dirty="0" err="1"/>
              <a:t>F</a:t>
            </a:r>
            <a:r>
              <a:rPr lang="it-IT" sz="1800" dirty="0"/>
              <a:t>. -- </a:t>
            </a:r>
            <a:r>
              <a:rPr lang="it-IT" sz="1800" b="1" dirty="0" err="1"/>
              <a:t>Bonani</a:t>
            </a:r>
            <a:r>
              <a:rPr lang="it-IT" sz="1800" dirty="0"/>
              <a:t> A</a:t>
            </a:r>
            <a:r>
              <a:rPr lang="it-IT" sz="1800"/>
              <a:t>. </a:t>
            </a:r>
            <a:endParaRPr lang="it-IT" sz="1800" dirty="0"/>
          </a:p>
          <a:p>
            <a:pPr algn="l"/>
            <a:endParaRPr lang="it-IT" sz="1300" dirty="0"/>
          </a:p>
          <a:p>
            <a:pPr algn="l"/>
            <a:r>
              <a:rPr lang="it-IT" sz="1400" dirty="0"/>
              <a:t>MASTER IN DATA SCIENCE FOR ECONOMICS, BUSINESS AND FINANCE</a:t>
            </a:r>
          </a:p>
          <a:p>
            <a:pPr algn="l"/>
            <a:r>
              <a:rPr lang="it-IT" sz="1400" dirty="0"/>
              <a:t>ANNO SCOLASTICO 2020--2021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magine 6" descr="Immagine che contiene persona, mano&#10;&#10;Descrizione generata automaticamente">
            <a:extLst>
              <a:ext uri="{FF2B5EF4-FFF2-40B4-BE49-F238E27FC236}">
                <a16:creationId xmlns:a16="http://schemas.microsoft.com/office/drawing/2014/main" id="{58A83997-147A-6D46-86FA-2C00DDA61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08" r="1285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0855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B581AE-A1F1-5141-92E5-E5FB0BAF8491}"/>
              </a:ext>
            </a:extLst>
          </p:cNvPr>
          <p:cNvSpPr txBox="1"/>
          <p:nvPr/>
        </p:nvSpPr>
        <p:spPr>
          <a:xfrm>
            <a:off x="568570" y="350065"/>
            <a:ext cx="10785230" cy="696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highlight>
                  <a:srgbClr val="FFFF00"/>
                </a:highlight>
              </a:rPr>
              <a:t>ALGORITMO III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Il terzo algoritmo di riempimento è intuitivo: pensa di calcolare la distanza tra la città i-esima e un insieme molto ristretto di città, contenute in una cornice, inizialmente di sei quadrati, verso Est rispetto alla città i-esima.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Qualora tale cornice non contasse un numero superiore a tre di dati con longitudine maggiore del dato i-esimo, la stessa viene ampliata progressivamente.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Ogni città è inclusa in un’unica cella della griglia di 180 x 180 rettangoli.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La griglia ha la struttura dati di un dizionario a doppia entrata e ogni duplice chiave contiene la lista di indici relativi alle città con coordinate geografiche prossime.  Di seguito l’eventuale processo di ampliamento della griglia: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7237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E2E35-B154-6140-AD21-2A3A52C3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FFF5832-56BD-AD48-A045-89A53D5A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49" y="625114"/>
            <a:ext cx="4307013" cy="5486641"/>
          </a:xfrm>
          <a:prstGeom prst="rect">
            <a:avLst/>
          </a:prstGeom>
        </p:spPr>
      </p:pic>
      <p:sp>
        <p:nvSpPr>
          <p:cNvPr id="8" name="Freccia destra 7">
            <a:extLst>
              <a:ext uri="{FF2B5EF4-FFF2-40B4-BE49-F238E27FC236}">
                <a16:creationId xmlns:a16="http://schemas.microsoft.com/office/drawing/2014/main" id="{D133490A-FC97-AD43-A586-FB1D8F4186EC}"/>
              </a:ext>
            </a:extLst>
          </p:cNvPr>
          <p:cNvSpPr/>
          <p:nvPr/>
        </p:nvSpPr>
        <p:spPr>
          <a:xfrm>
            <a:off x="5048080" y="2937669"/>
            <a:ext cx="1422400" cy="1016000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07895934-5489-1948-9F68-F67799E77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140" y="702349"/>
            <a:ext cx="3573866" cy="54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6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62CA69-242E-4B47-89A4-E5E2C82AAB10}"/>
              </a:ext>
            </a:extLst>
          </p:cNvPr>
          <p:cNvSpPr txBox="1"/>
          <p:nvPr/>
        </p:nvSpPr>
        <p:spPr>
          <a:xfrm>
            <a:off x="990600" y="1828073"/>
            <a:ext cx="1051560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L'algoritmo di </a:t>
            </a:r>
            <a:r>
              <a:rPr lang="it-IT" sz="2000" dirty="0" err="1"/>
              <a:t>Dijkstra</a:t>
            </a:r>
            <a:r>
              <a:rPr lang="it-IT" sz="2000" dirty="0"/>
              <a:t> è un algoritmo utilizzato per cercare i cammini minimi in un grafo con pesi non negativi sugli archi. Tale algoritmo trova applicazione nell'ottimizzazione nella realizzazione di reti idriche, telecomunicazioni, stradali e circuitali.</a:t>
            </a:r>
          </a:p>
          <a:p>
            <a:pPr algn="just">
              <a:lnSpc>
                <a:spcPct val="150000"/>
              </a:lnSpc>
            </a:pPr>
            <a:endParaRPr lang="it-IT" sz="2000" b="1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La funzione ’</a:t>
            </a:r>
            <a:r>
              <a:rPr lang="it-IT" sz="2000" i="1" u="sng" dirty="0" err="1"/>
              <a:t>my</a:t>
            </a:r>
            <a:r>
              <a:rPr lang="it-IT" sz="2000" i="1" u="sng" dirty="0"/>
              <a:t>_ </a:t>
            </a:r>
            <a:r>
              <a:rPr lang="it-IT" sz="2000" i="1" u="sng" dirty="0" err="1"/>
              <a:t>Dijkstra</a:t>
            </a:r>
            <a:r>
              <a:rPr lang="it-IT" sz="2000" dirty="0"/>
              <a:t>’ implementa la nostra versione dell’algoritmo, che si rivelerà funzionare esattamente come quella proposta dalla libreria ‘</a:t>
            </a:r>
            <a:r>
              <a:rPr lang="it-IT" sz="2000" i="1" u="sng" dirty="0"/>
              <a:t>network</a:t>
            </a:r>
            <a:r>
              <a:rPr lang="it-IT" sz="2000" dirty="0"/>
              <a:t>’ di </a:t>
            </a:r>
            <a:r>
              <a:rPr lang="it-IT" sz="2000" dirty="0" err="1"/>
              <a:t>Pyhton</a:t>
            </a:r>
            <a:r>
              <a:rPr lang="it-IT" sz="2000" dirty="0"/>
              <a:t>. Restituisce come output un array di lunghezza </a:t>
            </a:r>
            <a:r>
              <a:rPr lang="it-IT" sz="2000" dirty="0" err="1"/>
              <a:t>number_city</a:t>
            </a:r>
            <a:r>
              <a:rPr lang="it-IT" sz="2000" dirty="0"/>
              <a:t>, dove in corrispondenza di ogni nodo è segnato il nodo predecessore, cioè il nodo tramite il quale è possibile, e si rivelerà globalmente più veloce, raggiungere la città i-esima.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Per ottenere l’array delle città attraversate dal viaggio si invoca la funzione ‘</a:t>
            </a:r>
            <a:r>
              <a:rPr lang="it-IT" sz="2000" i="1" u="sng" dirty="0" err="1"/>
              <a:t>my_path</a:t>
            </a:r>
            <a:r>
              <a:rPr lang="it-IT" sz="2000" dirty="0"/>
              <a:t>’ 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A6FD9C-6442-3742-A701-67AF82634B35}"/>
              </a:ext>
            </a:extLst>
          </p:cNvPr>
          <p:cNvSpPr txBox="1"/>
          <p:nvPr/>
        </p:nvSpPr>
        <p:spPr>
          <a:xfrm>
            <a:off x="990600" y="990600"/>
            <a:ext cx="105156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3600" b="1" dirty="0"/>
              <a:t>3. Esecuzione dell’algoritmo di </a:t>
            </a:r>
            <a:r>
              <a:rPr lang="it-IT" sz="3600" b="1" dirty="0" err="1"/>
              <a:t>Dijkstra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103554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62CA69-242E-4B47-89A4-E5E2C82AAB10}"/>
              </a:ext>
            </a:extLst>
          </p:cNvPr>
          <p:cNvSpPr txBox="1"/>
          <p:nvPr/>
        </p:nvSpPr>
        <p:spPr>
          <a:xfrm>
            <a:off x="838200" y="862873"/>
            <a:ext cx="10515600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Viene, di seguito, calcolato il tempo di viaggio come somma del peso degli archi tra i nodi raggiunti dalla soluzione, che si rivela essere lo stesso di quello prodotto dalla funzione ‘</a:t>
            </a:r>
            <a:r>
              <a:rPr lang="it-IT" sz="2000" i="1" u="sng" dirty="0" err="1"/>
              <a:t>nx.dijkstra_path_length</a:t>
            </a:r>
            <a:r>
              <a:rPr lang="it-IT" sz="2000" dirty="0"/>
              <a:t>’.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Nelle ultime </a:t>
            </a:r>
            <a:r>
              <a:rPr lang="it-IT" sz="2000" dirty="0" err="1"/>
              <a:t>slides</a:t>
            </a:r>
            <a:r>
              <a:rPr lang="it-IT" sz="2000" dirty="0"/>
              <a:t> si presenta il grafico del percorso ottenuto, in seguito ai diversi algoritmi di riempimento nel senso dello spostamento; e il tempo di viaggio rispettivo. </a:t>
            </a:r>
          </a:p>
        </p:txBody>
      </p:sp>
    </p:spTree>
    <p:extLst>
      <p:ext uri="{BB962C8B-B14F-4D97-AF65-F5344CB8AC3E}">
        <p14:creationId xmlns:p14="http://schemas.microsoft.com/office/powerpoint/2010/main" val="71129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A6FD9C-6442-3742-A701-67AF82634B35}"/>
              </a:ext>
            </a:extLst>
          </p:cNvPr>
          <p:cNvSpPr txBox="1"/>
          <p:nvPr/>
        </p:nvSpPr>
        <p:spPr>
          <a:xfrm>
            <a:off x="838200" y="391751"/>
            <a:ext cx="10515600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3600" b="1" dirty="0"/>
              <a:t>4. Itinerario di viaggio e tempo impiegato</a:t>
            </a:r>
          </a:p>
        </p:txBody>
      </p:sp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19C4BF44-42C3-C147-8E86-E9CBD86D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21" y="1229224"/>
            <a:ext cx="10177358" cy="52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A6FD9C-6442-3742-A701-67AF82634B35}"/>
              </a:ext>
            </a:extLst>
          </p:cNvPr>
          <p:cNvSpPr txBox="1"/>
          <p:nvPr/>
        </p:nvSpPr>
        <p:spPr>
          <a:xfrm>
            <a:off x="838200" y="0"/>
            <a:ext cx="10515600" cy="188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3600" b="1" dirty="0"/>
              <a:t>4. Itinerario di viaggio e tempo impiegato</a:t>
            </a:r>
          </a:p>
          <a:p>
            <a:pPr algn="just">
              <a:lnSpc>
                <a:spcPct val="150000"/>
              </a:lnSpc>
            </a:pPr>
            <a:r>
              <a:rPr lang="it-IT" sz="2200" b="1" dirty="0"/>
              <a:t>con algoritmo I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Tempo di viaggio stimato:     </a:t>
            </a:r>
            <a:r>
              <a:rPr lang="it-IT" sz="2000" b="1" dirty="0">
                <a:solidFill>
                  <a:srgbClr val="DB2100"/>
                </a:solidFill>
              </a:rPr>
              <a:t>24 giorni:   4 ore:   10 minuti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3B995AF-B264-CF41-8F82-D1E98281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65" y="1811820"/>
            <a:ext cx="9856470" cy="49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A6FD9C-6442-3742-A701-67AF82634B35}"/>
              </a:ext>
            </a:extLst>
          </p:cNvPr>
          <p:cNvSpPr txBox="1"/>
          <p:nvPr/>
        </p:nvSpPr>
        <p:spPr>
          <a:xfrm>
            <a:off x="838200" y="0"/>
            <a:ext cx="10515600" cy="1886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3600" b="1" dirty="0"/>
              <a:t>4. Itinerario di viaggio e tempo impiegato</a:t>
            </a:r>
          </a:p>
          <a:p>
            <a:pPr algn="just">
              <a:lnSpc>
                <a:spcPct val="150000"/>
              </a:lnSpc>
            </a:pPr>
            <a:r>
              <a:rPr lang="it-IT" sz="2200" b="1" dirty="0"/>
              <a:t>con algoritmo II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Tempo di viaggio stimato:     </a:t>
            </a:r>
            <a:r>
              <a:rPr lang="it-IT" sz="2000" b="1" dirty="0">
                <a:solidFill>
                  <a:srgbClr val="DB2100"/>
                </a:solidFill>
              </a:rPr>
              <a:t>24 giorni:   4 ore:   10 minuti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4BE6E6-3740-084B-AA4A-01DF2EC2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2" y="1811820"/>
            <a:ext cx="9840595" cy="495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6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A0A6FD9C-6442-3742-A701-67AF82634B35}"/>
              </a:ext>
            </a:extLst>
          </p:cNvPr>
          <p:cNvSpPr txBox="1"/>
          <p:nvPr/>
        </p:nvSpPr>
        <p:spPr>
          <a:xfrm>
            <a:off x="838200" y="0"/>
            <a:ext cx="10515600" cy="1845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3600" b="1" dirty="0"/>
              <a:t>4. Itinerario di viaggio e tempo impiegato</a:t>
            </a:r>
          </a:p>
          <a:p>
            <a:pPr algn="just">
              <a:lnSpc>
                <a:spcPct val="150000"/>
              </a:lnSpc>
            </a:pPr>
            <a:r>
              <a:rPr lang="it-IT" sz="2200" b="1" dirty="0"/>
              <a:t>con algoritmo III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Tempo di viaggio stimato:    </a:t>
            </a:r>
            <a:r>
              <a:rPr lang="it-IT" sz="2000" b="1" dirty="0">
                <a:solidFill>
                  <a:srgbClr val="DB2100"/>
                </a:solidFill>
              </a:rPr>
              <a:t>24  giorni:   12 ore:   30 minuti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978A0F1-6D1C-8544-AE0E-084191CA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77" y="1845120"/>
            <a:ext cx="9732646" cy="48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864D4D-A003-1640-9E08-9EF83727E63F}"/>
              </a:ext>
            </a:extLst>
          </p:cNvPr>
          <p:cNvSpPr txBox="1"/>
          <p:nvPr/>
        </p:nvSpPr>
        <p:spPr>
          <a:xfrm>
            <a:off x="527304" y="0"/>
            <a:ext cx="10643616" cy="74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b="1" dirty="0">
                <a:highlight>
                  <a:srgbClr val="FFFF00"/>
                </a:highlight>
              </a:rPr>
              <a:t>DUE OSSERVAZIONI IMPORTANTI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L’ultima osservazione è una considerazione riguardo ai due risultati diversi ottenuti.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Il primo e il secondo algoritmo di riempimento del dizionario e costruzione del grafo prendono in considerazione tutte le città di plausibile destinazione, ovvero tutte le metropoli con longitudine maggiore. Il tempo di percorrenza dell’itinerario promosso è il minor tempo possibile.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Il terzo algoritmo, con la costruzione della griglia, ha il limite riguardo la selezione delle città per cui calcolare la distanza dalla città di partenza: è possibile che un’ipotetica città di destinazione abbia distanza maggiore dalla città di partenza rispetto ad altre nel </a:t>
            </a:r>
            <a:r>
              <a:rPr lang="it-IT" sz="2000" dirty="0" err="1"/>
              <a:t>DataFrame</a:t>
            </a:r>
            <a:r>
              <a:rPr lang="it-IT" sz="2000" dirty="0"/>
              <a:t>, ma venga comunque inclusa dalla cornice attorno alla città i-esima. Il motivo è da ricercarsi nell’aver usato dei rettangoli come forma geometrica delle celle della griglia e non dei cerchi di raggio fissato. (di ostica realizzazione e ponderosa complessità temporale)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La criticità è stata, in parte, arginata considerando una ‘cornice di riserva’ attorno a quella selezionata, le cui città contenute si aggiungono alle precedenti per il calcolo della distanza euclidea. 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99877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39F3E0-0622-A949-827A-0DF65AE2E010}"/>
              </a:ext>
            </a:extLst>
          </p:cNvPr>
          <p:cNvSpPr txBox="1"/>
          <p:nvPr/>
        </p:nvSpPr>
        <p:spPr>
          <a:xfrm>
            <a:off x="548640" y="568960"/>
            <a:ext cx="10810240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La seconda difficoltà riguarda il percorso poco realistico che si è ottenuto tramite l’algoritmo dei cammini di peso minimo. Una possibile spiegazione sta nelle regole del gioco: lo spostamento dalla città i-esima è ammissibile solo verso Oriente e senza la facoltà di spostarsi indietro.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Dunque, alla fine del percorso, lo spostamento è </a:t>
            </a:r>
            <a:r>
              <a:rPr lang="it-IT" sz="2000" dirty="0" err="1"/>
              <a:t>pressochè</a:t>
            </a:r>
            <a:r>
              <a:rPr lang="it-IT" sz="2000" dirty="0"/>
              <a:t> verticale per assecondare le regole del gioco riguardo alla longitudine e valutando solo le poche città orientali rispetto all’ultima città raggiunta. Sarebbe stato più realistico raggiungere una metropoli leggermente più ad Est di Londra destinazione e poi muoversi all’indietro per tagliare il traguardo.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Di seguito l’immagine che dimostra come gli ultimi spostamenti siano verticali, allontanandosi latitudinalmente dalla destinazione</a:t>
            </a:r>
          </a:p>
        </p:txBody>
      </p:sp>
    </p:spTree>
    <p:extLst>
      <p:ext uri="{BB962C8B-B14F-4D97-AF65-F5344CB8AC3E}">
        <p14:creationId xmlns:p14="http://schemas.microsoft.com/office/powerpoint/2010/main" val="304444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33711135"/>
                  </p:ext>
                </p:extLst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DA8440-2922-6240-BE3B-3FFD1B776F80}"/>
              </a:ext>
            </a:extLst>
          </p:cNvPr>
          <p:cNvSpPr txBox="1"/>
          <p:nvPr/>
        </p:nvSpPr>
        <p:spPr>
          <a:xfrm>
            <a:off x="601133" y="668866"/>
            <a:ext cx="1098973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Prima di riprodurre i risultati grafici ottenuti è ragionevole una dettagliata  presentazione del codice.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Intuitivamente lo si può distinguere in quattro parti: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it-IT" sz="2000" dirty="0"/>
              <a:t>Acquisizione e manipolazione dei dati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it-IT" sz="2000" dirty="0"/>
              <a:t>Costruzione del grafo e riempimento del dizionario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it-IT" sz="2000" dirty="0"/>
              <a:t>Esecuzione dell’algoritmo di </a:t>
            </a:r>
            <a:r>
              <a:rPr lang="it-IT" sz="2000" dirty="0" err="1"/>
              <a:t>Dijkstra</a:t>
            </a:r>
            <a:r>
              <a:rPr lang="it-IT" sz="2000" dirty="0"/>
              <a:t> </a:t>
            </a:r>
          </a:p>
          <a:p>
            <a:pPr marL="342900" indent="-3429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it-IT" sz="2000" dirty="0"/>
              <a:t>Itinerario di viaggio e tempo impiegato </a:t>
            </a:r>
          </a:p>
        </p:txBody>
      </p:sp>
    </p:spTree>
    <p:extLst>
      <p:ext uri="{BB962C8B-B14F-4D97-AF65-F5344CB8AC3E}">
        <p14:creationId xmlns:p14="http://schemas.microsoft.com/office/powerpoint/2010/main" val="54387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6671D08-9F56-DD4B-8558-8C3674B561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" r="1596"/>
          <a:stretch/>
        </p:blipFill>
        <p:spPr>
          <a:xfrm>
            <a:off x="462280" y="242229"/>
            <a:ext cx="11267440" cy="63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9ED22E-DE05-274B-B05D-8174B96C5AD3}"/>
              </a:ext>
            </a:extLst>
          </p:cNvPr>
          <p:cNvSpPr txBox="1"/>
          <p:nvPr/>
        </p:nvSpPr>
        <p:spPr>
          <a:xfrm>
            <a:off x="508000" y="650240"/>
            <a:ext cx="1081024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Qui, il grafico specifico alla fine del percorso:</a:t>
            </a:r>
          </a:p>
        </p:txBody>
      </p:sp>
      <p:pic>
        <p:nvPicPr>
          <p:cNvPr id="6" name="Immagine 5" descr="Immagine che contiene mappa, testo, disegnoatratteggio&#10;&#10;Descrizione generata automaticamente">
            <a:extLst>
              <a:ext uri="{FF2B5EF4-FFF2-40B4-BE49-F238E27FC236}">
                <a16:creationId xmlns:a16="http://schemas.microsoft.com/office/drawing/2014/main" id="{64B90B66-C258-C149-BB16-030E2829A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490" y="1156532"/>
            <a:ext cx="6227260" cy="54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60361457"/>
                  </p:ext>
                </p:extLst>
              </p:nvPr>
            </p:nvGraphicFramePr>
            <p:xfrm>
              <a:off x="10253486" y="4800556"/>
              <a:ext cx="2247520" cy="247034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7520" cy="2470343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3033841" ay="-2630171" az="83939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53486" y="4800556"/>
                <a:ext cx="2247520" cy="247034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DA8440-2922-6240-BE3B-3FFD1B776F80}"/>
              </a:ext>
            </a:extLst>
          </p:cNvPr>
          <p:cNvSpPr txBox="1"/>
          <p:nvPr/>
        </p:nvSpPr>
        <p:spPr>
          <a:xfrm>
            <a:off x="601133" y="34793"/>
            <a:ext cx="4918744" cy="7431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Si consideri l’insieme dei dati che descrivono alcune delle principali città del mondo e si supponga sia sempre possibile viaggiare da ogni città fino alle tre più vicine con tempi di viaggio crescenti in ordine di distanza.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Di lato il </a:t>
            </a:r>
            <a:r>
              <a:rPr lang="it-IT" sz="2000" dirty="0" err="1"/>
              <a:t>DataFrame</a:t>
            </a:r>
            <a:r>
              <a:rPr lang="it-IT" sz="2000" dirty="0"/>
              <a:t> acquisito dal file ‘</a:t>
            </a:r>
            <a:r>
              <a:rPr lang="it-IT" sz="2000" i="1" u="sng" dirty="0" err="1"/>
              <a:t>worldcities.xlsx</a:t>
            </a:r>
            <a:r>
              <a:rPr lang="it-IT" sz="2000" dirty="0"/>
              <a:t>’ con i soli attributi utili allo scopo del programma: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A8B4003-C404-C543-8858-E3C507D0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98579"/>
            <a:ext cx="5661269" cy="44608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D813578-F782-674B-B97D-48EB57BEBAE6}"/>
              </a:ext>
            </a:extLst>
          </p:cNvPr>
          <p:cNvSpPr txBox="1"/>
          <p:nvPr/>
        </p:nvSpPr>
        <p:spPr>
          <a:xfrm>
            <a:off x="601133" y="281354"/>
            <a:ext cx="1016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1. Acquisizione e manipolazione dei dati</a:t>
            </a:r>
          </a:p>
        </p:txBody>
      </p:sp>
    </p:spTree>
    <p:extLst>
      <p:ext uri="{BB962C8B-B14F-4D97-AF65-F5344CB8AC3E}">
        <p14:creationId xmlns:p14="http://schemas.microsoft.com/office/powerpoint/2010/main" val="40215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E2E35-B154-6140-AD21-2A3A52C3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1364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br>
              <a:rPr lang="it-IT" sz="2000" dirty="0"/>
            </a:br>
            <a:br>
              <a:rPr lang="it-IT" sz="2000" dirty="0"/>
            </a:br>
            <a:br>
              <a:rPr lang="it-IT" sz="2000" dirty="0"/>
            </a:br>
            <a:endParaRPr lang="it-IT" sz="2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2D16BAF-D863-1849-8C48-FC0F21AC0C64}"/>
              </a:ext>
            </a:extLst>
          </p:cNvPr>
          <p:cNvSpPr txBox="1"/>
          <p:nvPr/>
        </p:nvSpPr>
        <p:spPr>
          <a:xfrm>
            <a:off x="838200" y="760686"/>
            <a:ext cx="10515600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Partendo la Londra e viaggiando obbligatoriamente verso Est si rende necessaria la trasformazione relativa ai valori della colonna ‘</a:t>
            </a:r>
            <a:r>
              <a:rPr lang="it-IT" sz="2000" i="1" dirty="0" err="1"/>
              <a:t>lng</a:t>
            </a:r>
            <a:r>
              <a:rPr lang="it-IT" sz="2000" dirty="0"/>
              <a:t>’ del </a:t>
            </a:r>
            <a:r>
              <a:rPr lang="it-IT" sz="2000" dirty="0" err="1"/>
              <a:t>DataFrame</a:t>
            </a:r>
            <a:r>
              <a:rPr lang="it-IT" sz="2000" dirty="0"/>
              <a:t> riportata di seguito: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000" dirty="0"/>
              <a:t>La longitudine di ogni città subisce uno </a:t>
            </a:r>
            <a:r>
              <a:rPr lang="it-IT" sz="2000" dirty="0" err="1"/>
              <a:t>shift</a:t>
            </a:r>
            <a:r>
              <a:rPr lang="it-IT" sz="2000" dirty="0"/>
              <a:t> verso destra del valore pari al valore assoluto della longitudine di Londra 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it-IT" sz="2000" dirty="0"/>
              <a:t>I dati di longitudine negativa sono sottoposti alla trasformazione matematica </a:t>
            </a:r>
          </a:p>
          <a:p>
            <a:pPr algn="ctr">
              <a:lnSpc>
                <a:spcPct val="150000"/>
              </a:lnSpc>
            </a:pPr>
            <a:r>
              <a:rPr lang="it-IT" sz="2000" i="1" dirty="0" err="1"/>
              <a:t>max_lng</a:t>
            </a:r>
            <a:r>
              <a:rPr lang="it-IT" sz="2000" dirty="0"/>
              <a:t>+||</a:t>
            </a:r>
            <a:r>
              <a:rPr lang="it-IT" sz="2000" i="1" dirty="0" err="1"/>
              <a:t>xlng</a:t>
            </a:r>
            <a:r>
              <a:rPr lang="it-IT" sz="2000" dirty="0"/>
              <a:t>|-</a:t>
            </a:r>
            <a:r>
              <a:rPr lang="it-IT" sz="2000" i="1" dirty="0" err="1"/>
              <a:t>max_lng</a:t>
            </a:r>
            <a:r>
              <a:rPr lang="it-IT" sz="2000" dirty="0"/>
              <a:t>|+ |</a:t>
            </a:r>
            <a:r>
              <a:rPr lang="it-IT" sz="2000" i="1" dirty="0" err="1"/>
              <a:t>lng_london</a:t>
            </a:r>
            <a:r>
              <a:rPr lang="it-IT" sz="2000" dirty="0"/>
              <a:t>|</a:t>
            </a:r>
            <a:r>
              <a:rPr lang="it-IT" sz="2000" i="1" dirty="0"/>
              <a:t>,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dove ‘</a:t>
            </a:r>
            <a:r>
              <a:rPr lang="it-IT" sz="2000" i="1" dirty="0" err="1"/>
              <a:t>max_lng</a:t>
            </a:r>
            <a:r>
              <a:rPr lang="it-IT" sz="2000" dirty="0"/>
              <a:t>’ indica il valore massimo della colonna relativa e ‘</a:t>
            </a:r>
            <a:r>
              <a:rPr lang="it-IT" sz="2000" i="1" dirty="0" err="1"/>
              <a:t>xlng</a:t>
            </a:r>
            <a:r>
              <a:rPr lang="it-IT" sz="2000" dirty="0"/>
              <a:t>’ il valore della longitudine della città considerata.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Le operazioni si rivelano immediatamente utili per ordinare il </a:t>
            </a:r>
            <a:r>
              <a:rPr lang="it-IT" sz="2000" dirty="0" err="1"/>
              <a:t>DataFrame</a:t>
            </a:r>
            <a:r>
              <a:rPr lang="it-IT" sz="2000" dirty="0"/>
              <a:t> in ordine di longitudine crescente da Londra(con longitudine normalizzata a 0°) a Londra(con longitudine normalizzata a 360°). Ogni città può teoricamente comunicare con tutte le successive nel </a:t>
            </a:r>
            <a:r>
              <a:rPr lang="it-IT" sz="2000" dirty="0" err="1"/>
              <a:t>DataFrame</a:t>
            </a:r>
            <a:r>
              <a:rPr lang="it-IT" sz="2000" dirty="0"/>
              <a:t> ordinato. </a:t>
            </a:r>
          </a:p>
        </p:txBody>
      </p:sp>
    </p:spTree>
    <p:extLst>
      <p:ext uri="{BB962C8B-B14F-4D97-AF65-F5344CB8AC3E}">
        <p14:creationId xmlns:p14="http://schemas.microsoft.com/office/powerpoint/2010/main" val="38384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134FED-91B0-9944-88A0-081DF558431A}"/>
              </a:ext>
            </a:extLst>
          </p:cNvPr>
          <p:cNvSpPr txBox="1"/>
          <p:nvPr/>
        </p:nvSpPr>
        <p:spPr>
          <a:xfrm>
            <a:off x="832337" y="865881"/>
            <a:ext cx="10867293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D’ora in poi la città i-esima sarà individuata tramite l’indice di riga corrispondente nel </a:t>
            </a:r>
            <a:r>
              <a:rPr lang="it-IT" sz="2000" dirty="0" err="1"/>
              <a:t>DataFrame</a:t>
            </a:r>
            <a:r>
              <a:rPr lang="it-IT" sz="2000" dirty="0"/>
              <a:t> ordinato, tramite il comando ‘</a:t>
            </a:r>
            <a:r>
              <a:rPr lang="it-IT" sz="2000" i="1" dirty="0" err="1"/>
              <a:t>df.iloc</a:t>
            </a:r>
            <a:r>
              <a:rPr lang="it-IT" sz="2000" i="1" dirty="0"/>
              <a:t>[i]’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Londra avrà indice 0 come luogo di partenza e indice 26569 come destinazione.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Si procede </a:t>
            </a:r>
            <a:r>
              <a:rPr lang="it-IT" sz="2000" dirty="0" err="1"/>
              <a:t>riscalando</a:t>
            </a:r>
            <a:r>
              <a:rPr lang="it-IT" sz="2000" dirty="0"/>
              <a:t> per il rispettivo valore massimo la colonna relativa alla latitudine e alla longitudine già normalizzata, al fine di ottenere le due coordinate geografiche in intervalli con stessa ampiezza per un miglior confronto.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Sono inseriti nei due nuovi attributi  [</a:t>
            </a:r>
            <a:r>
              <a:rPr lang="it-IT" sz="2000" i="1" dirty="0"/>
              <a:t>’</a:t>
            </a:r>
            <a:r>
              <a:rPr lang="it-IT" sz="2000" i="1" dirty="0" err="1"/>
              <a:t>nlat</a:t>
            </a:r>
            <a:r>
              <a:rPr lang="it-IT" sz="2000" dirty="0"/>
              <a:t>’, ‘</a:t>
            </a:r>
            <a:r>
              <a:rPr lang="it-IT" sz="2000" i="1" dirty="0" err="1"/>
              <a:t>nlng</a:t>
            </a:r>
            <a:r>
              <a:rPr lang="it-IT" sz="2000" dirty="0"/>
              <a:t>’].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Di seguito il </a:t>
            </a:r>
            <a:r>
              <a:rPr lang="it-IT" sz="2000" dirty="0" err="1"/>
              <a:t>DataFrame</a:t>
            </a:r>
            <a:r>
              <a:rPr lang="it-IT" sz="2000" dirty="0"/>
              <a:t> manipolato: </a:t>
            </a:r>
          </a:p>
        </p:txBody>
      </p:sp>
    </p:spTree>
    <p:extLst>
      <p:ext uri="{BB962C8B-B14F-4D97-AF65-F5344CB8AC3E}">
        <p14:creationId xmlns:p14="http://schemas.microsoft.com/office/powerpoint/2010/main" val="5184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CE2E35-B154-6140-AD21-2A3A52C35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02B5D7E-135F-7742-A163-FBF898510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164"/>
            <a:ext cx="10515599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88C0EE-EB0B-024D-9DB5-F5EBA4D7A5C4}"/>
              </a:ext>
            </a:extLst>
          </p:cNvPr>
          <p:cNvSpPr txBox="1"/>
          <p:nvPr/>
        </p:nvSpPr>
        <p:spPr>
          <a:xfrm>
            <a:off x="668215" y="609600"/>
            <a:ext cx="10855569" cy="837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chemeClr val="tx1"/>
              </a:buClr>
            </a:pPr>
            <a:r>
              <a:rPr lang="it-IT" sz="3600" b="1" dirty="0"/>
              <a:t>2. Costruzione del grafo e riempimento del dizionario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CDA9AC-FF76-E94B-91AE-6033216052E9}"/>
              </a:ext>
            </a:extLst>
          </p:cNvPr>
          <p:cNvSpPr txBox="1"/>
          <p:nvPr/>
        </p:nvSpPr>
        <p:spPr>
          <a:xfrm>
            <a:off x="668215" y="1447073"/>
            <a:ext cx="10855569" cy="576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/>
              <a:t>L’utilizzo del grafo per creare il collegamento tra le città è intuitivo; non altrettanto per la scelta della struttura dati del dizionario.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Con lo scopo di efficienza dell’algoritmo </a:t>
            </a:r>
            <a:r>
              <a:rPr lang="it-IT" sz="2000" i="1" u="sng" dirty="0" err="1"/>
              <a:t>my_Dijkstra</a:t>
            </a:r>
            <a:r>
              <a:rPr lang="it-IT" sz="2000" i="1" u="sng" dirty="0"/>
              <a:t> </a:t>
            </a:r>
            <a:r>
              <a:rPr lang="it-IT" sz="2000" dirty="0"/>
              <a:t>da noi costruito è bene includere questa struttura dati. Le chiavi sono relative all’indice di riga di ogni città nel </a:t>
            </a:r>
            <a:r>
              <a:rPr lang="it-IT" sz="2000" dirty="0" err="1"/>
              <a:t>DataFrame</a:t>
            </a:r>
            <a:r>
              <a:rPr lang="it-IT" sz="2000" dirty="0"/>
              <a:t> ordinato e ogni chiave corrisponde ad una lista di massimo tre </a:t>
            </a:r>
            <a:r>
              <a:rPr lang="it-IT" sz="2000" dirty="0" err="1"/>
              <a:t>tuple</a:t>
            </a:r>
            <a:r>
              <a:rPr lang="it-IT" sz="2000" dirty="0"/>
              <a:t> così costruita: </a:t>
            </a:r>
          </a:p>
          <a:p>
            <a:pPr algn="just">
              <a:lnSpc>
                <a:spcPct val="150000"/>
              </a:lnSpc>
            </a:pPr>
            <a:endParaRPr lang="it-IT" sz="1400" dirty="0"/>
          </a:p>
          <a:p>
            <a:pPr algn="ctr">
              <a:lnSpc>
                <a:spcPct val="150000"/>
              </a:lnSpc>
            </a:pPr>
            <a:r>
              <a:rPr lang="it-IT" sz="1400" dirty="0"/>
              <a:t>[(indice della I città più vicina, tempo di viaggio), (indice della II città più vicina, tempo di viaggio), (indice della III città più vicina, tempo di viaggio)]</a:t>
            </a: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Il riempimento delle due strutture passa attraverso tre possibili diversi algoritmi, che discutiamo nelle successive tre </a:t>
            </a:r>
            <a:r>
              <a:rPr lang="it-IT" sz="2000" dirty="0" err="1"/>
              <a:t>slides</a:t>
            </a:r>
            <a:r>
              <a:rPr lang="it-IT" sz="2000" dirty="0"/>
              <a:t>.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2474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B581AE-A1F1-5141-92E5-E5FB0BAF8491}"/>
              </a:ext>
            </a:extLst>
          </p:cNvPr>
          <p:cNvSpPr txBox="1"/>
          <p:nvPr/>
        </p:nvSpPr>
        <p:spPr>
          <a:xfrm>
            <a:off x="562709" y="750276"/>
            <a:ext cx="10785230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highlight>
                  <a:srgbClr val="FFFF00"/>
                </a:highlight>
              </a:rPr>
              <a:t>ALGORITMO I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Prevede un ciclo for per il calcolo relativo alla distanza di </a:t>
            </a:r>
            <a:r>
              <a:rPr lang="it-IT" sz="2000" dirty="0" err="1"/>
              <a:t>Harvesine</a:t>
            </a:r>
            <a:r>
              <a:rPr lang="it-IT" sz="2000" dirty="0"/>
              <a:t> tra la città i-esima e le successive città i+1-esima…end del </a:t>
            </a:r>
            <a:r>
              <a:rPr lang="it-IT" sz="2000" dirty="0" err="1"/>
              <a:t>DataFrame</a:t>
            </a:r>
            <a:r>
              <a:rPr lang="it-IT" sz="20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Segue l’ordinamento per distanza crescente e la selezione dei primi tre indici, relativi alle tre possibili città di destinazione; e termina con la scrittura del dizionario e del grafo con gli opportuni tempi di spostamento per ogni breve viaggio. </a:t>
            </a:r>
          </a:p>
          <a:p>
            <a:pPr algn="just">
              <a:lnSpc>
                <a:spcPct val="150000"/>
              </a:lnSpc>
            </a:pPr>
            <a:r>
              <a:rPr lang="it-IT" sz="2000" dirty="0"/>
              <a:t>Si ricorda che se le città di partenza e destinazione sono in due nazioni diverse occorrono 2 ore di viaggio aggiuntive; e sempre un’aggiunta di due ore se la città di arrivo conta più di 200.000 abitanti. 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La complessità temporale asintotica dell’algoritmo è </a:t>
            </a:r>
            <a:r>
              <a:rPr lang="it-IT" dirty="0"/>
              <a:t>𝜭(n² log₂(</a:t>
            </a:r>
            <a:r>
              <a:rPr lang="it-IT" dirty="0" err="1"/>
              <a:t>n</a:t>
            </a:r>
            <a:r>
              <a:rPr lang="it-IT" dirty="0"/>
              <a:t>)) con </a:t>
            </a:r>
            <a:r>
              <a:rPr lang="it-IT" dirty="0" err="1"/>
              <a:t>n</a:t>
            </a:r>
            <a:r>
              <a:rPr lang="it-IT" dirty="0"/>
              <a:t> il numero di città nel </a:t>
            </a:r>
            <a:r>
              <a:rPr lang="it-IT" dirty="0" err="1"/>
              <a:t>DataFrame</a:t>
            </a: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440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69000">
              <a:schemeClr val="bg1"/>
            </a:gs>
            <a:gs pos="77008">
              <a:schemeClr val="bg1"/>
            </a:gs>
            <a:gs pos="97000">
              <a:schemeClr val="bg1"/>
            </a:gs>
            <a:gs pos="85000">
              <a:schemeClr val="accent1">
                <a:lumMod val="30000"/>
                <a:lumOff val="7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10374208" y="5046180"/>
              <a:ext cx="1959184" cy="20259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59184" cy="2025989"/>
                    </a:xfrm>
                    <a:prstGeom prst="rect">
                      <a:avLst/>
                    </a:prstGeom>
                  </am3d:spPr>
                  <am3d:camera>
                    <am3d:pos x="0" y="0" z="812450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8911" dy="-17995985" dz="-82452"/>
                    <am3d:scale>
                      <am3d:sx n="1000000" d="1000000"/>
                      <am3d:sy n="1000000" d="1000000"/>
                      <am3d:sz n="1000000" d="1000000"/>
                    </am3d:scale>
                    <am3d:rot ax="-5207302" ay="3652146" az="-5179468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124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Segnaposto contenuto 4" descr="Correnti oceaniche">
                <a:extLst>
                  <a:ext uri="{FF2B5EF4-FFF2-40B4-BE49-F238E27FC236}">
                    <a16:creationId xmlns:a16="http://schemas.microsoft.com/office/drawing/2014/main" id="{677D752F-E078-794D-BBC9-C5FB12620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4208" y="5046180"/>
                <a:ext cx="1959184" cy="202598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B581AE-A1F1-5141-92E5-E5FB0BAF8491}"/>
              </a:ext>
            </a:extLst>
          </p:cNvPr>
          <p:cNvSpPr txBox="1"/>
          <p:nvPr/>
        </p:nvSpPr>
        <p:spPr>
          <a:xfrm>
            <a:off x="562709" y="750276"/>
            <a:ext cx="10785230" cy="600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highlight>
                  <a:srgbClr val="FFFF00"/>
                </a:highlight>
              </a:rPr>
              <a:t>ALGORITMO II</a:t>
            </a:r>
          </a:p>
          <a:p>
            <a:pPr algn="just">
              <a:lnSpc>
                <a:spcPct val="150000"/>
              </a:lnSpc>
            </a:pPr>
            <a:endParaRPr lang="it-IT" sz="2000" dirty="0"/>
          </a:p>
          <a:p>
            <a:pPr algn="just">
              <a:lnSpc>
                <a:spcPct val="150000"/>
              </a:lnSpc>
            </a:pPr>
            <a:r>
              <a:rPr lang="it-IT" sz="2000" dirty="0"/>
              <a:t>Utilizza l’algoritmo di </a:t>
            </a:r>
            <a:r>
              <a:rPr lang="it-IT" sz="2000" dirty="0" err="1"/>
              <a:t>clustering</a:t>
            </a:r>
            <a:r>
              <a:rPr lang="it-IT" sz="2000" dirty="0"/>
              <a:t> </a:t>
            </a:r>
            <a:r>
              <a:rPr lang="it-IT" dirty="0" err="1"/>
              <a:t>Kneighbors</a:t>
            </a:r>
            <a:r>
              <a:rPr lang="it-IT" dirty="0"/>
              <a:t> con output la lista di K città, a partire da una località nota, in ordine di distanza di </a:t>
            </a:r>
            <a:r>
              <a:rPr lang="it-IT" dirty="0" err="1"/>
              <a:t>Harvesine</a:t>
            </a:r>
            <a:r>
              <a:rPr lang="it-IT" dirty="0"/>
              <a:t> crescente. 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Lo spostamento vincolato verso Oriente presuppone l’utilizzo di K= number_city-1, dal momento che il </a:t>
            </a:r>
            <a:r>
              <a:rPr lang="it-IT" dirty="0" err="1"/>
              <a:t>clustering</a:t>
            </a:r>
            <a:r>
              <a:rPr lang="it-IT" dirty="0"/>
              <a:t> non distingue se le prime tre città geograficamente più vicine hanno magari longitudine minore della località in valutazione. </a:t>
            </a:r>
          </a:p>
          <a:p>
            <a:pPr algn="just">
              <a:lnSpc>
                <a:spcPct val="150000"/>
              </a:lnSpc>
            </a:pPr>
            <a:r>
              <a:rPr lang="it-IT" dirty="0"/>
              <a:t>Si selezionano, così, i primi tre indici in output maggiori dell’indice della città di partenza e si procede al calcolo del tempo di viaggio e alla preparazione delle due strutture dati. </a:t>
            </a:r>
          </a:p>
          <a:p>
            <a:pPr algn="just">
              <a:lnSpc>
                <a:spcPct val="150000"/>
              </a:lnSpc>
            </a:pPr>
            <a:endParaRPr lang="it-IT" dirty="0"/>
          </a:p>
          <a:p>
            <a:pPr algn="just">
              <a:lnSpc>
                <a:spcPct val="150000"/>
              </a:lnSpc>
            </a:pPr>
            <a:r>
              <a:rPr lang="it-IT" dirty="0"/>
              <a:t>L’esecuzione, in termine di tempi di calcolo, dell’algoritmo non è immediata visto l’elevato numero di città da dover ordinare con criterio di distanza di </a:t>
            </a:r>
            <a:r>
              <a:rPr lang="it-IT" dirty="0" err="1"/>
              <a:t>Harvesine</a:t>
            </a:r>
            <a:r>
              <a:rPr lang="it-IT" dirty="0"/>
              <a:t> crescente. E’ ragionevole porre un K decimato, con l’alta probabilità che la lista di indici in output includa anche tre indici di città che seguono longitudinalmente la città di partenza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58252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967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1547</Words>
  <Application>Microsoft Macintosh PowerPoint</Application>
  <PresentationFormat>Widescreen</PresentationFormat>
  <Paragraphs>99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Blackadder ITC</vt:lpstr>
      <vt:lpstr>Calibri</vt:lpstr>
      <vt:lpstr>Calibri Light</vt:lpstr>
      <vt:lpstr>Wingdings</vt:lpstr>
      <vt:lpstr>Tema di Office</vt:lpstr>
      <vt:lpstr>    Progetto P8:  ‘Giro del mondo’</vt:lpstr>
      <vt:lpstr>Presentazione standard di PowerPoint</vt:lpstr>
      <vt:lpstr>Presentazione standard di PowerPoint</vt:lpstr>
      <vt:lpstr>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P8:  ‘Giro del mondo’</dc:title>
  <dc:creator>Arianna Bonani</dc:creator>
  <cp:lastModifiedBy>Arianna Bonani</cp:lastModifiedBy>
  <cp:revision>29</cp:revision>
  <dcterms:created xsi:type="dcterms:W3CDTF">2020-12-30T09:35:19Z</dcterms:created>
  <dcterms:modified xsi:type="dcterms:W3CDTF">2021-01-02T14:31:38Z</dcterms:modified>
</cp:coreProperties>
</file>